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4" r:id="rId2"/>
    <p:sldMasterId id="2147483679" r:id="rId3"/>
  </p:sldMasterIdLst>
  <p:notesMasterIdLst>
    <p:notesMasterId r:id="rId27"/>
  </p:notesMasterIdLst>
  <p:sldIdLst>
    <p:sldId id="334" r:id="rId4"/>
    <p:sldId id="335" r:id="rId5"/>
    <p:sldId id="354" r:id="rId6"/>
    <p:sldId id="339" r:id="rId7"/>
    <p:sldId id="340" r:id="rId8"/>
    <p:sldId id="341" r:id="rId9"/>
    <p:sldId id="342" r:id="rId10"/>
    <p:sldId id="346" r:id="rId11"/>
    <p:sldId id="345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38" r:id="rId20"/>
    <p:sldId id="355" r:id="rId21"/>
    <p:sldId id="356" r:id="rId22"/>
    <p:sldId id="357" r:id="rId23"/>
    <p:sldId id="262" r:id="rId24"/>
    <p:sldId id="359" r:id="rId25"/>
    <p:sldId id="333" r:id="rId26"/>
  </p:sldIdLst>
  <p:sldSz cx="9144000" cy="5143500" type="screen16x9"/>
  <p:notesSz cx="6858000" cy="9144000"/>
  <p:embeddedFontLst>
    <p:embeddedFont>
      <p:font typeface="Montserrat Medium" panose="020B060402020202020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Rubik" panose="020B0604020202020204" charset="0"/>
      <p:regular r:id="rId36"/>
      <p:bold r:id="rId37"/>
      <p:italic r:id="rId38"/>
      <p:boldItalic r:id="rId39"/>
    </p:embeddedFont>
    <p:embeddedFont>
      <p:font typeface="Helvetica Neue Light" panose="020B0604020202020204" charset="0"/>
      <p:regular r:id="rId40"/>
      <p:bold r:id="rId41"/>
      <p:italic r:id="rId42"/>
      <p:boldItalic r:id="rId43"/>
    </p:embeddedFont>
    <p:embeddedFont>
      <p:font typeface="Montserrat" panose="020B0604020202020204" charset="0"/>
      <p:regular r:id="rId44"/>
      <p:bold r:id="rId45"/>
      <p:italic r:id="rId46"/>
      <p:boldItalic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  <p:embeddedFont>
      <p:font typeface="Montserrat SemiBold" panose="020B0604020202020204" charset="0"/>
      <p:regular r:id="rId52"/>
      <p:bold r:id="rId53"/>
      <p:italic r:id="rId54"/>
      <p:boldItalic r:id="rId55"/>
    </p:embeddedFont>
    <p:embeddedFont>
      <p:font typeface="Anton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D91C97-035E-4FE8-BC7D-E2325462DA7C}">
  <a:tblStyle styleId="{10D91C97-035E-4FE8-BC7D-E2325462DA7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681E50-6BCF-4202-8FDD-B052B51C3BE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5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19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856c1e7b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b1856c1e7b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856c1e7b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b1856c1e7b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140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856c1e7b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b1856c1e7b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759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87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50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8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2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80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14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007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06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" name="Google Shape;1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44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4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71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y subtítulo" type="title">
  <p:cSld name="Diapositiva con título y sub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5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sz="49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8364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2 - 37">
  <p:cSld name="Clase 2 - 37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6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6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6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title" idx="4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title" idx="5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6"/>
          <p:cNvSpPr txBox="1">
            <a:spLocks noGrp="1"/>
          </p:cNvSpPr>
          <p:nvPr>
            <p:ph type="title" idx="6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46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3250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sz="4000" b="1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s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7" name="Google Shape;4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853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5" name="Google Shape;5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8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381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1" name="Google Shape;6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9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9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31606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o destacado y explicación">
  <p:cSld name="Concepto destacado y explicació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0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9" name="Google Shape;6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489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ágenes o gráficos" type="titleOnly">
  <p:cSld name="Imágenes o gráfico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1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987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s e imagen">
  <p:cSld name="Ejercicios e image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ubTitle" idx="1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s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52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2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45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tarea y consigna">
  <p:cSld name="Título tarea y consigna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3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s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9" name="Google Shape;89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3"/>
          <p:cNvSpPr txBox="1">
            <a:spLocks noGrp="1"/>
          </p:cNvSpPr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3" name="Google Shape;93;p53"/>
          <p:cNvSpPr txBox="1">
            <a:spLocks noGrp="1"/>
          </p:cNvSpPr>
          <p:nvPr>
            <p:ph type="body" idx="1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689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e o recordatorio" type="blank">
  <p:cSld name="Importante o recordatori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4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4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sz="37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9537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s">
  <p:cSld name="Cita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5"/>
          <p:cNvSpPr txBox="1">
            <a:spLocks noGrp="1"/>
          </p:cNvSpPr>
          <p:nvPr>
            <p:ph type="body" idx="1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i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pic>
        <p:nvPicPr>
          <p:cNvPr id="103" name="Google Shape;10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5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5"/>
          <p:cNvSpPr txBox="1">
            <a:spLocks noGrp="1"/>
          </p:cNvSpPr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5"/>
          <p:cNvSpPr txBox="1">
            <a:spLocks noGrp="1"/>
          </p:cNvSpPr>
          <p:nvPr>
            <p:ph type="title" idx="2"/>
          </p:nvPr>
        </p:nvSpPr>
        <p:spPr>
          <a:xfrm>
            <a:off x="432025" y="83275"/>
            <a:ext cx="71451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55"/>
          <p:cNvPicPr preferRelativeResize="0"/>
          <p:nvPr/>
        </p:nvPicPr>
        <p:blipFill rotWithShape="1">
          <a:blip r:embed="rId6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26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0">
  <p:cSld name="Clase 0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6"/>
          <p:cNvSpPr txBox="1">
            <a:spLocks noGrp="1"/>
          </p:cNvSpPr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6"/>
          <p:cNvSpPr txBox="1">
            <a:spLocks noGrp="1"/>
          </p:cNvSpPr>
          <p:nvPr>
            <p:ph type="title" idx="2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6"/>
          <p:cNvSpPr txBox="1">
            <a:spLocks noGrp="1"/>
          </p:cNvSpPr>
          <p:nvPr>
            <p:ph type="title" idx="3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6"/>
          <p:cNvSpPr txBox="1">
            <a:spLocks noGrp="1"/>
          </p:cNvSpPr>
          <p:nvPr>
            <p:ph type="title" idx="4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6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3173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ltima clase">
  <p:cSld name="Última clas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7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name="adj" fmla="val 45084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7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7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7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7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57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57"/>
          <p:cNvSpPr txBox="1">
            <a:spLocks noGrp="1"/>
          </p:cNvSpPr>
          <p:nvPr>
            <p:ph type="title" idx="3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7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7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7"/>
          <p:cNvSpPr txBox="1">
            <a:spLocks noGrp="1"/>
          </p:cNvSpPr>
          <p:nvPr>
            <p:ph type="title" idx="4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57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6363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" name="Google Shape;1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44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4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34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y subtítulo" type="title">
  <p:cSld name="Diapositiva con título y sub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5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sz="49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0071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2 - 37">
  <p:cSld name="Clase 2 - 37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6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6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6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title" idx="4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title" idx="5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6"/>
          <p:cNvSpPr txBox="1">
            <a:spLocks noGrp="1"/>
          </p:cNvSpPr>
          <p:nvPr>
            <p:ph type="title" idx="6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46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613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sz="4000" b="1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s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7" name="Google Shape;4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291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5" name="Google Shape;5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8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678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1" name="Google Shape;6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9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9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561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o destacado y explicación">
  <p:cSld name="Concepto destacado y explicació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0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9" name="Google Shape;6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9866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ágenes o gráficos" type="titleOnly">
  <p:cSld name="Imágenes o gráfico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1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832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s e imagen">
  <p:cSld name="Ejercicios e image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ubTitle" idx="1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s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52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2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414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tarea y consigna">
  <p:cSld name="Título tarea y consigna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3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s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9" name="Google Shape;89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3"/>
          <p:cNvSpPr txBox="1">
            <a:spLocks noGrp="1"/>
          </p:cNvSpPr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3" name="Google Shape;93;p53"/>
          <p:cNvSpPr txBox="1">
            <a:spLocks noGrp="1"/>
          </p:cNvSpPr>
          <p:nvPr>
            <p:ph type="body" idx="1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07075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e o recordatorio" type="blank">
  <p:cSld name="Importante o recordatori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4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4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sz="37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6646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s">
  <p:cSld name="Cita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5"/>
          <p:cNvSpPr txBox="1">
            <a:spLocks noGrp="1"/>
          </p:cNvSpPr>
          <p:nvPr>
            <p:ph type="body" idx="1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i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pic>
        <p:nvPicPr>
          <p:cNvPr id="103" name="Google Shape;10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5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5"/>
          <p:cNvSpPr txBox="1">
            <a:spLocks noGrp="1"/>
          </p:cNvSpPr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5"/>
          <p:cNvSpPr txBox="1">
            <a:spLocks noGrp="1"/>
          </p:cNvSpPr>
          <p:nvPr>
            <p:ph type="title" idx="2"/>
          </p:nvPr>
        </p:nvSpPr>
        <p:spPr>
          <a:xfrm>
            <a:off x="432025" y="83275"/>
            <a:ext cx="71451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55"/>
          <p:cNvPicPr preferRelativeResize="0"/>
          <p:nvPr/>
        </p:nvPicPr>
        <p:blipFill rotWithShape="1">
          <a:blip r:embed="rId6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5549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0">
  <p:cSld name="Clase 0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6"/>
          <p:cNvSpPr txBox="1">
            <a:spLocks noGrp="1"/>
          </p:cNvSpPr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6"/>
          <p:cNvSpPr txBox="1">
            <a:spLocks noGrp="1"/>
          </p:cNvSpPr>
          <p:nvPr>
            <p:ph type="title" idx="2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6"/>
          <p:cNvSpPr txBox="1">
            <a:spLocks noGrp="1"/>
          </p:cNvSpPr>
          <p:nvPr>
            <p:ph type="title" idx="3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6"/>
          <p:cNvSpPr txBox="1">
            <a:spLocks noGrp="1"/>
          </p:cNvSpPr>
          <p:nvPr>
            <p:ph type="title" idx="4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6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2703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ltima clase">
  <p:cSld name="Última clas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7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name="adj" fmla="val 45084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7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7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7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7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57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57"/>
          <p:cNvSpPr txBox="1">
            <a:spLocks noGrp="1"/>
          </p:cNvSpPr>
          <p:nvPr>
            <p:ph type="title" idx="3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7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7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7"/>
          <p:cNvSpPr txBox="1">
            <a:spLocks noGrp="1"/>
          </p:cNvSpPr>
          <p:nvPr>
            <p:ph type="title" idx="4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57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3499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" name="Google Shape;1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44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4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17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s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1712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s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69478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title"/>
          </p:nvPr>
        </p:nvSpPr>
        <p:spPr>
          <a:xfrm>
            <a:off x="2988475" y="1611325"/>
            <a:ext cx="61554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s-ES" dirty="0">
                <a:latin typeface="Helvetica Neue" panose="020B0604020202020204" charset="0"/>
              </a:rPr>
              <a:t>ESPECIALIZACIÓN REACT</a:t>
            </a:r>
            <a:endParaRPr dirty="0">
              <a:latin typeface="Helvetica Neue" panose="020B0604020202020204" charset="0"/>
            </a:endParaRPr>
          </a:p>
        </p:txBody>
      </p:sp>
      <p:pic>
        <p:nvPicPr>
          <p:cNvPr id="4" name="Google Shape;60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443" y="2761908"/>
            <a:ext cx="1823463" cy="163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40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29017"/>
            <a:ext cx="3822605" cy="354956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81973" y="935026"/>
            <a:ext cx="543747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smtClean="0">
                <a:solidFill>
                  <a:schemeClr val="tx1"/>
                </a:solidFill>
                <a:latin typeface="Helvetica Neue" panose="020B0604020202020204" charset="0"/>
              </a:rPr>
              <a:t>El </a:t>
            </a:r>
            <a:r>
              <a:rPr lang="es-ES" i="1" dirty="0">
                <a:solidFill>
                  <a:schemeClr val="tx1"/>
                </a:solidFill>
                <a:latin typeface="Helvetica Neue" panose="020B0604020202020204" charset="0"/>
              </a:rPr>
              <a:t>modelo de objetos de documento ( DOM ) es una interfaz multiplataforma e independiente del lenguaje que trata un documento XML o HTML como una estructura de árbol en la que cada nodo es un objeto que representa una parte del documento. </a:t>
            </a:r>
            <a:endParaRPr lang="es-ES" i="1" dirty="0" smtClean="0">
              <a:solidFill>
                <a:schemeClr val="tx1"/>
              </a:solidFill>
              <a:latin typeface="Helvetica Neue" panose="020B0604020202020204" charset="0"/>
            </a:endParaRPr>
          </a:p>
          <a:p>
            <a:endParaRPr lang="es-ES" i="1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s-ES" i="1" dirty="0" smtClean="0">
                <a:solidFill>
                  <a:schemeClr val="tx1"/>
                </a:solidFill>
                <a:latin typeface="Helvetica Neue" panose="020B0604020202020204" charset="0"/>
              </a:rPr>
              <a:t>El </a:t>
            </a:r>
            <a:r>
              <a:rPr lang="es-ES" i="1" dirty="0">
                <a:solidFill>
                  <a:schemeClr val="tx1"/>
                </a:solidFill>
                <a:latin typeface="Helvetica Neue" panose="020B0604020202020204" charset="0"/>
              </a:rPr>
              <a:t>DOM representa un documento con un árbol lógico. Cada rama del árbol termina en un nodo y cada nodo contiene objetos</a:t>
            </a:r>
            <a:r>
              <a:rPr lang="es-ES" i="1" dirty="0" smtClean="0">
                <a:solidFill>
                  <a:schemeClr val="tx1"/>
                </a:solidFill>
                <a:latin typeface="Helvetica Neue" panose="020B0604020202020204" charset="0"/>
              </a:rPr>
              <a:t>.</a:t>
            </a:r>
          </a:p>
          <a:p>
            <a:endParaRPr lang="es-ES" i="1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s-ES" i="1" dirty="0" smtClean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i="1" dirty="0">
                <a:solidFill>
                  <a:schemeClr val="tx1"/>
                </a:solidFill>
                <a:latin typeface="Helvetica Neue" panose="020B0604020202020204" charset="0"/>
              </a:rPr>
              <a:t>Los métodos DOM permiten el acceso programático al árbol; con ellos se puede cambiar la estructura, estilo o contenido de un documento. Los nodos pueden tener controladores de eventos adjuntos. Una vez que se activa un evento, se ejecutan los controladores de eventos.</a:t>
            </a:r>
            <a:endParaRPr lang="es-ES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98550" y="80298"/>
            <a:ext cx="5420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  <a:latin typeface="Helvetica Neue" panose="020B0604020202020204" charset="0"/>
              </a:rPr>
              <a:t>Importancia del DOM (</a:t>
            </a:r>
            <a:r>
              <a:rPr lang="es-ES" sz="1800" b="1" dirty="0" err="1">
                <a:solidFill>
                  <a:schemeClr val="tx1"/>
                </a:solidFill>
                <a:latin typeface="Helvetica Neue" panose="020B0604020202020204" charset="0"/>
              </a:rPr>
              <a:t>Document</a:t>
            </a:r>
            <a:r>
              <a:rPr lang="es-ES" sz="1800" b="1" dirty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sz="1800" b="1" dirty="0" err="1">
                <a:solidFill>
                  <a:schemeClr val="tx1"/>
                </a:solidFill>
                <a:latin typeface="Helvetica Neue" panose="020B0604020202020204" charset="0"/>
              </a:rPr>
              <a:t>Object</a:t>
            </a:r>
            <a:r>
              <a:rPr lang="es-ES" sz="1800" b="1" dirty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sz="1800" b="1" dirty="0" err="1">
                <a:solidFill>
                  <a:schemeClr val="tx1"/>
                </a:solidFill>
                <a:latin typeface="Helvetica Neue" panose="020B0604020202020204" charset="0"/>
              </a:rPr>
              <a:t>Model</a:t>
            </a:r>
            <a:r>
              <a:rPr lang="es-ES" sz="1800" b="1" dirty="0">
                <a:solidFill>
                  <a:schemeClr val="tx1"/>
                </a:solidFill>
                <a:latin typeface="Helvetica Neue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371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1706" y="80298"/>
            <a:ext cx="758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800"/>
            </a:pPr>
            <a:r>
              <a:rPr lang="es-AR" sz="2000" b="1" dirty="0" smtClean="0">
                <a:solidFill>
                  <a:schemeClr val="tx1"/>
                </a:solidFill>
                <a:latin typeface="Helvetica Neue" panose="020B0604020202020204" charset="0"/>
                <a:ea typeface="Rubik"/>
                <a:cs typeface="Rubik"/>
                <a:sym typeface="Rubik"/>
              </a:rPr>
              <a:t>CSS</a:t>
            </a:r>
            <a:r>
              <a:rPr lang="es-AR" b="1" dirty="0" smtClean="0">
                <a:solidFill>
                  <a:srgbClr val="2A1C56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lang="es-AR" b="1" dirty="0">
              <a:solidFill>
                <a:srgbClr val="2A1C5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137;p8"/>
          <p:cNvSpPr txBox="1"/>
          <p:nvPr/>
        </p:nvSpPr>
        <p:spPr>
          <a:xfrm>
            <a:off x="263062" y="575424"/>
            <a:ext cx="632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2A1C56"/>
                </a:solidFill>
                <a:latin typeface="Rubik"/>
                <a:ea typeface="Rubik"/>
                <a:cs typeface="Rubik"/>
                <a:sym typeface="Rubik"/>
              </a:rPr>
              <a:t>¿Qué significa CSS? |</a:t>
            </a:r>
            <a:endParaRPr sz="2800" b="1" i="0" u="none" strike="noStrike" cap="none" dirty="0">
              <a:solidFill>
                <a:srgbClr val="2A1C5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138;p8"/>
          <p:cNvSpPr txBox="1"/>
          <p:nvPr/>
        </p:nvSpPr>
        <p:spPr>
          <a:xfrm>
            <a:off x="4400800" y="2091075"/>
            <a:ext cx="3529500" cy="1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lang="es" sz="14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Hojas de estilo en cascada.</a:t>
            </a:r>
            <a:endParaRPr sz="14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lang="es" sz="14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Compuestas de REGLAS, SELECTORES y DECLARACIONES.</a:t>
            </a:r>
            <a:endParaRPr sz="14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139;p8"/>
          <p:cNvSpPr txBox="1"/>
          <p:nvPr/>
        </p:nvSpPr>
        <p:spPr>
          <a:xfrm>
            <a:off x="1152800" y="1734625"/>
            <a:ext cx="2757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" sz="3800" b="1" i="0" u="none" strike="noStrike" cap="none" dirty="0">
                <a:solidFill>
                  <a:srgbClr val="28006B"/>
                </a:solidFill>
                <a:latin typeface="Rubik"/>
                <a:ea typeface="Rubik"/>
                <a:cs typeface="Rubik"/>
                <a:sym typeface="Rubik"/>
              </a:rPr>
              <a:t>C</a:t>
            </a:r>
            <a:r>
              <a:rPr lang="es" sz="3400" b="1" i="0" u="none" strike="noStrike" cap="none" dirty="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ascading</a:t>
            </a:r>
            <a:endParaRPr sz="3400" b="1" i="0" u="none" strike="noStrike" cap="none" dirty="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" sz="3800" b="1" i="0" u="none" strike="noStrike" cap="none" dirty="0">
                <a:solidFill>
                  <a:srgbClr val="28006B"/>
                </a:solidFill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es" sz="3400" b="1" i="0" u="none" strike="noStrike" cap="none" dirty="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tyle</a:t>
            </a:r>
            <a:endParaRPr sz="3400" b="1" i="0" u="none" strike="noStrike" cap="none" dirty="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" sz="3800" b="1" i="0" u="none" strike="noStrike" cap="none" dirty="0">
                <a:solidFill>
                  <a:srgbClr val="28006B"/>
                </a:solidFill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es" sz="3400" b="1" i="0" u="none" strike="noStrike" cap="none" dirty="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heets</a:t>
            </a:r>
            <a:endParaRPr sz="2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89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1706" y="80298"/>
            <a:ext cx="758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800"/>
            </a:pPr>
            <a:r>
              <a:rPr lang="es-AR" sz="2000" b="1" dirty="0" smtClean="0">
                <a:solidFill>
                  <a:schemeClr val="tx1"/>
                </a:solidFill>
                <a:latin typeface="Helvetica Neue" panose="020B0604020202020204" charset="0"/>
                <a:ea typeface="Rubik"/>
                <a:cs typeface="Rubik"/>
                <a:sym typeface="Rubik"/>
              </a:rPr>
              <a:t>CSS</a:t>
            </a:r>
            <a:r>
              <a:rPr lang="es-AR" b="1" dirty="0" smtClean="0">
                <a:solidFill>
                  <a:srgbClr val="2A1C56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lang="es-AR" b="1" dirty="0">
              <a:solidFill>
                <a:srgbClr val="2A1C5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393;p51"/>
          <p:cNvSpPr txBox="1"/>
          <p:nvPr/>
        </p:nvSpPr>
        <p:spPr>
          <a:xfrm>
            <a:off x="4572000" y="1329500"/>
            <a:ext cx="4514400" cy="27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CSS (</a:t>
            </a:r>
            <a:r>
              <a:rPr lang="es-419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cascading</a:t>
            </a:r>
            <a:r>
              <a:rPr lang="es-419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style</a:t>
            </a:r>
            <a:r>
              <a:rPr lang="es-419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sheets</a:t>
            </a:r>
            <a:r>
              <a:rPr lang="es-419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- hojas de estilo en cascada) es un lenguaje de diseño gráfico con el cual podremos </a:t>
            </a:r>
            <a:r>
              <a:rPr lang="es-419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dar estilos </a:t>
            </a:r>
            <a:r>
              <a:rPr lang="es-419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(diseño, colores, márgenes) a nuestras webs desarrolladas con HTML. </a:t>
            </a: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 la sintaxis básica de CSS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0" y="1222207"/>
            <a:ext cx="3668153" cy="25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1706" y="80298"/>
            <a:ext cx="1838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800"/>
            </a:pPr>
            <a:r>
              <a:rPr lang="es-AR" sz="2000" b="1" dirty="0" smtClean="0">
                <a:solidFill>
                  <a:schemeClr val="tx1"/>
                </a:solidFill>
                <a:latin typeface="Helvetica Neue" panose="020B0604020202020204" charset="0"/>
                <a:ea typeface="Rubik"/>
                <a:cs typeface="Rubik"/>
                <a:sym typeface="Rubik"/>
              </a:rPr>
              <a:t>JAVASCRIPT</a:t>
            </a:r>
            <a:r>
              <a:rPr lang="es-AR" b="1" dirty="0" smtClean="0">
                <a:solidFill>
                  <a:srgbClr val="2A1C56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lang="es-AR" b="1" dirty="0">
              <a:solidFill>
                <a:srgbClr val="2A1C5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455;p58"/>
          <p:cNvSpPr txBox="1"/>
          <p:nvPr/>
        </p:nvSpPr>
        <p:spPr>
          <a:xfrm>
            <a:off x="1930671" y="520129"/>
            <a:ext cx="5329527" cy="74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i="1" dirty="0">
                <a:latin typeface="Helvetica Neue" panose="020B0604020202020204" charset="0"/>
                <a:ea typeface="Anton"/>
                <a:cs typeface="Anton"/>
                <a:sym typeface="Anton"/>
              </a:rPr>
              <a:t>¿QUÉ ES?</a:t>
            </a:r>
            <a:endParaRPr sz="3600" i="1" dirty="0">
              <a:latin typeface="Helvetica Neue" panose="020B0604020202020204" charset="0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i="1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Google Shape;453;p58"/>
          <p:cNvSpPr txBox="1"/>
          <p:nvPr/>
        </p:nvSpPr>
        <p:spPr>
          <a:xfrm>
            <a:off x="460637" y="1739021"/>
            <a:ext cx="5471344" cy="191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es el </a:t>
            </a:r>
            <a:r>
              <a:rPr lang="es-419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lenguaje de programación web </a:t>
            </a: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excelencia. 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Decimos que se trata de un lenguaje de programación </a:t>
            </a:r>
            <a:r>
              <a:rPr lang="es-419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interpretado</a:t>
            </a: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 uso más conocido es del lado del cliente (</a:t>
            </a:r>
            <a:r>
              <a:rPr lang="es-419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client-side</a:t>
            </a: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), corriendo en el navegador web, permite mejoras en la interfaz de usuario.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React</a:t>
            </a: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está desarrollado en JS, por eso lo llamamos </a:t>
            </a:r>
            <a:r>
              <a:rPr lang="es-419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reactjs</a:t>
            </a: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Google Shape;454;p58"/>
          <p:cNvPicPr preferRelativeResize="0"/>
          <p:nvPr/>
        </p:nvPicPr>
        <p:blipFill rotWithShape="1">
          <a:blip r:embed="rId2">
            <a:alphaModFix/>
          </a:blip>
          <a:srcRect l="19755" r="23718"/>
          <a:stretch/>
        </p:blipFill>
        <p:spPr>
          <a:xfrm>
            <a:off x="6700906" y="1673645"/>
            <a:ext cx="2009958" cy="1983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35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1706" y="80298"/>
            <a:ext cx="1838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800"/>
            </a:pPr>
            <a:r>
              <a:rPr lang="es-AR" sz="2000" b="1" dirty="0" smtClean="0">
                <a:solidFill>
                  <a:schemeClr val="tx1"/>
                </a:solidFill>
                <a:latin typeface="Helvetica Neue" panose="020B0604020202020204" charset="0"/>
                <a:ea typeface="Rubik"/>
                <a:cs typeface="Rubik"/>
                <a:sym typeface="Rubik"/>
              </a:rPr>
              <a:t>JAVASCRIPT</a:t>
            </a:r>
            <a:r>
              <a:rPr lang="es-AR" b="1" dirty="0" smtClean="0">
                <a:solidFill>
                  <a:srgbClr val="2A1C56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lang="es-AR" b="1" dirty="0">
              <a:solidFill>
                <a:srgbClr val="2A1C5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Google Shape;461;p59"/>
          <p:cNvPicPr preferRelativeResize="0"/>
          <p:nvPr/>
        </p:nvPicPr>
        <p:blipFill rotWithShape="1">
          <a:blip r:embed="rId2">
            <a:alphaModFix/>
          </a:blip>
          <a:srcRect l="19755" r="23718"/>
          <a:stretch/>
        </p:blipFill>
        <p:spPr>
          <a:xfrm>
            <a:off x="5786506" y="1336856"/>
            <a:ext cx="2009958" cy="17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62;p59"/>
          <p:cNvSpPr txBox="1"/>
          <p:nvPr/>
        </p:nvSpPr>
        <p:spPr>
          <a:xfrm>
            <a:off x="394705" y="206256"/>
            <a:ext cx="55029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b="1" dirty="0"/>
              <a:t>¿Qué es JavaScript de vainilla?</a:t>
            </a:r>
          </a:p>
          <a:p>
            <a:r>
              <a:rPr lang="es-ES" dirty="0"/>
              <a:t>Hablar de </a:t>
            </a:r>
            <a:r>
              <a:rPr lang="es-ES" dirty="0" err="1"/>
              <a:t>Vanilla</a:t>
            </a:r>
            <a:r>
              <a:rPr lang="es-ES" dirty="0"/>
              <a:t> JavaScript (o </a:t>
            </a:r>
            <a:r>
              <a:rPr lang="es-ES" dirty="0" err="1"/>
              <a:t>Vanilla</a:t>
            </a:r>
            <a:r>
              <a:rPr lang="es-ES" dirty="0"/>
              <a:t> JS) es hablar de JavaScript sin ningún tipo de </a:t>
            </a:r>
            <a:r>
              <a:rPr lang="es-ES" dirty="0" err="1"/>
              <a:t>framework</a:t>
            </a:r>
            <a:r>
              <a:rPr lang="es-ES" dirty="0"/>
              <a:t> o librería adicional, es decir, JavaScript </a:t>
            </a:r>
            <a:r>
              <a:rPr lang="es-ES" dirty="0" smtClean="0"/>
              <a:t>puro</a:t>
            </a:r>
          </a:p>
          <a:p>
            <a:endParaRPr lang="es-ES" dirty="0"/>
          </a:p>
          <a:p>
            <a:r>
              <a:rPr lang="es-ES" dirty="0"/>
              <a:t>Cada vez los </a:t>
            </a:r>
            <a:r>
              <a:rPr lang="es-ES" dirty="0" err="1"/>
              <a:t>frameworks</a:t>
            </a:r>
            <a:r>
              <a:rPr lang="es-ES" dirty="0"/>
              <a:t> son más sofisticados, más grandes y cada vez se parecen menos a JavaScript. De hecho, algunos directamente tienen un </a:t>
            </a:r>
            <a:r>
              <a:rPr lang="es-ES" dirty="0" err="1"/>
              <a:t>pseudolenguaje</a:t>
            </a:r>
            <a:r>
              <a:rPr lang="es-ES" dirty="0"/>
              <a:t> que tienes que compilar, para lo que tienes que tener instalado </a:t>
            </a:r>
            <a:r>
              <a:rPr lang="es-ES" dirty="0" err="1"/>
              <a:t>nodeJS</a:t>
            </a:r>
            <a:r>
              <a:rPr lang="es-ES" dirty="0"/>
              <a:t>, </a:t>
            </a:r>
            <a:r>
              <a:rPr lang="es-ES" dirty="0" err="1"/>
              <a:t>npm</a:t>
            </a:r>
            <a:r>
              <a:rPr lang="es-ES" dirty="0"/>
              <a:t>, </a:t>
            </a:r>
            <a:r>
              <a:rPr lang="es-ES" dirty="0" err="1"/>
              <a:t>webpack</a:t>
            </a:r>
            <a:r>
              <a:rPr lang="es-ES" dirty="0"/>
              <a:t>, etc.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94705" y="3271802"/>
            <a:ext cx="7738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Una librería te permite solucionar un problema concreto, mientras que un </a:t>
            </a:r>
            <a:r>
              <a:rPr lang="es-ES" dirty="0" err="1" smtClean="0"/>
              <a:t>framework</a:t>
            </a:r>
            <a:r>
              <a:rPr lang="es-ES" dirty="0" smtClean="0"/>
              <a:t> te brinda un set de herramientas para desarrollar sistemas o aplicaciones. Un </a:t>
            </a:r>
            <a:r>
              <a:rPr lang="es-ES" dirty="0" err="1" smtClean="0"/>
              <a:t>framework</a:t>
            </a:r>
            <a:r>
              <a:rPr lang="es-ES" dirty="0" smtClean="0"/>
              <a:t>, por lo general, contiene librerías (algunas veces no), provee buenas prácticas y resulta toda una experiencia de desarrollo.</a:t>
            </a:r>
            <a:endParaRPr lang="es-ES" dirty="0">
              <a:solidFill>
                <a:srgbClr val="333333"/>
              </a:solidFill>
              <a:latin typeface="Source Sans Pro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94705" y="2969709"/>
            <a:ext cx="358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Diferencias entre librerías y </a:t>
            </a:r>
            <a:r>
              <a:rPr lang="es-ES" b="1" dirty="0" err="1"/>
              <a:t>frameworks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96185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1706" y="80298"/>
            <a:ext cx="2603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800"/>
            </a:pPr>
            <a:r>
              <a:rPr lang="es-ES" sz="2000" b="1" dirty="0" smtClean="0">
                <a:solidFill>
                  <a:schemeClr val="tx1"/>
                </a:solidFill>
                <a:latin typeface="Helvetica Neue" panose="020B0604020202020204" charset="0"/>
                <a:ea typeface="Rubik"/>
                <a:cs typeface="Rubik"/>
                <a:sym typeface="Rubik"/>
              </a:rPr>
              <a:t>VAR – LET - CONST</a:t>
            </a:r>
            <a:endParaRPr lang="es-AR" b="1" dirty="0">
              <a:solidFill>
                <a:srgbClr val="2A1C5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78135" y="436953"/>
            <a:ext cx="785834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6DEEB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D6DEEB"/>
                </a:solidFill>
                <a:latin typeface="Consolas" panose="020B0609020204030204" pitchFamily="49" charset="0"/>
              </a:rPr>
            </a:br>
            <a:r>
              <a:rPr lang="es-ES" b="1" dirty="0" err="1" smtClean="0">
                <a:solidFill>
                  <a:schemeClr val="tx1"/>
                </a:solidFill>
                <a:latin typeface="Helvetica Neue" panose="020B0604020202020204" charset="0"/>
              </a:rPr>
              <a:t>var</a:t>
            </a:r>
            <a:endParaRPr lang="es-ES" b="1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`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var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` es la forma declarar una variable en ES5 . Esta es una</a:t>
            </a:r>
            <a:r>
              <a:rPr lang="es-ES" dirty="0">
                <a:solidFill>
                  <a:srgbClr val="7030A0"/>
                </a:solidFill>
                <a:latin typeface="Helvetica Neue" panose="020B0604020202020204" charset="0"/>
              </a:rPr>
              <a:t> _</a:t>
            </a:r>
            <a:r>
              <a:rPr lang="es-ES" i="1" dirty="0">
                <a:solidFill>
                  <a:srgbClr val="7030A0"/>
                </a:solidFill>
                <a:latin typeface="Helvetica Neue" panose="020B0604020202020204" charset="0"/>
              </a:rPr>
              <a:t>palabra clave</a:t>
            </a:r>
            <a:r>
              <a:rPr lang="es-ES" dirty="0">
                <a:solidFill>
                  <a:srgbClr val="7030A0"/>
                </a:solidFill>
                <a:latin typeface="Helvetica Neue" panose="020B0604020202020204" charset="0"/>
              </a:rPr>
              <a:t>_ 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genérica para "variable".</a:t>
            </a: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b="1" dirty="0" err="1" smtClean="0">
                <a:solidFill>
                  <a:schemeClr val="tx1"/>
                </a:solidFill>
                <a:latin typeface="Helvetica Neue" panose="020B0604020202020204" charset="0"/>
              </a:rPr>
              <a:t>let</a:t>
            </a:r>
            <a:endParaRPr lang="es-ES" b="1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`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let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` es una nueva palabra clave de ES6, esto asignará una variable muy similar a `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var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`, pero con un comportamiento un poco diferente. Lo más notable es que difiere al crear un "nivel de </a:t>
            </a:r>
            <a:r>
              <a:rPr lang="es-ES" dirty="0">
                <a:solidFill>
                  <a:srgbClr val="7030A0"/>
                </a:solidFill>
                <a:latin typeface="Helvetica Neue" panose="020B0604020202020204" charset="0"/>
              </a:rPr>
              <a:t>_</a:t>
            </a:r>
            <a:r>
              <a:rPr lang="es-ES" i="1" dirty="0" err="1">
                <a:solidFill>
                  <a:srgbClr val="7030A0"/>
                </a:solidFill>
                <a:latin typeface="Helvetica Neue" panose="020B0604020202020204" charset="0"/>
              </a:rPr>
              <a:t>scope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_" (hablaremos sobre esto más adelante).</a:t>
            </a: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b="1" dirty="0" err="1" smtClean="0">
                <a:solidFill>
                  <a:schemeClr val="tx1"/>
                </a:solidFill>
                <a:latin typeface="Helvetica Neue" panose="020B0604020202020204" charset="0"/>
              </a:rPr>
              <a:t>const</a:t>
            </a:r>
            <a:endParaRPr lang="es-ES" b="1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`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const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` también es nuevo en ES6. Un `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const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` es una variable que no se podrá cambiar. Esto es la abreviatura de "constante".</a:t>
            </a:r>
          </a:p>
        </p:txBody>
      </p:sp>
    </p:spTree>
    <p:extLst>
      <p:ext uri="{BB962C8B-B14F-4D97-AF65-F5344CB8AC3E}">
        <p14:creationId xmlns:p14="http://schemas.microsoft.com/office/powerpoint/2010/main" val="24353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1706" y="80298"/>
            <a:ext cx="2807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800"/>
            </a:pPr>
            <a:r>
              <a:rPr lang="es-ES" sz="2000" b="1" dirty="0" smtClean="0">
                <a:solidFill>
                  <a:schemeClr val="tx1"/>
                </a:solidFill>
                <a:latin typeface="Helvetica Neue" panose="020B0604020202020204" charset="0"/>
                <a:ea typeface="Rubik"/>
                <a:cs typeface="Rubik"/>
                <a:sym typeface="Rubik"/>
              </a:rPr>
              <a:t>FUNCIONES FLECHA</a:t>
            </a:r>
            <a:endParaRPr lang="es-AR" b="1" dirty="0">
              <a:solidFill>
                <a:srgbClr val="2A1C5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78135" y="436953"/>
            <a:ext cx="785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6DEEB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D6DEEB"/>
                </a:solidFill>
                <a:latin typeface="Consolas" panose="020B0609020204030204" pitchFamily="49" charset="0"/>
              </a:rPr>
            </a:br>
            <a:endParaRPr lang="es-ES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8752" y="663332"/>
            <a:ext cx="84771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Helvetica Neue" panose="020B0604020202020204" charset="0"/>
              </a:rPr>
              <a:t>funcion</a:t>
            </a:r>
            <a:r>
              <a:rPr lang="es-ES" dirty="0" smtClean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flecha, se elimina la palabra 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function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 y se coloca la flecha luego de los 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parentesis</a:t>
            </a:r>
            <a:endParaRPr lang="es-ES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ejemplos </a:t>
            </a: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si solamente usamos un parámetro no lleva paréntesis, y si tiene una sola expresión o línea de códigos NO LLEVA LLAVES</a:t>
            </a: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const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Helvetica Neue" panose="020B0604020202020204" charset="0"/>
              </a:rPr>
              <a:t>saludarOk</a:t>
            </a:r>
            <a:r>
              <a:rPr lang="es-ES" dirty="0" smtClean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= nombre =&gt;  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document.write</a:t>
            </a:r>
            <a:r>
              <a:rPr lang="es-ES" dirty="0">
                <a:solidFill>
                  <a:srgbClr val="7030A0"/>
                </a:solidFill>
                <a:latin typeface="Helvetica Neue" panose="020B0604020202020204" charset="0"/>
              </a:rPr>
              <a:t>(`Hola ${nombre} como estas`);</a:t>
            </a:r>
          </a:p>
          <a:p>
            <a:r>
              <a:rPr lang="es-ES" dirty="0" err="1" smtClean="0">
                <a:solidFill>
                  <a:schemeClr val="tx1"/>
                </a:solidFill>
                <a:latin typeface="Helvetica Neue" panose="020B0604020202020204" charset="0"/>
              </a:rPr>
              <a:t>saludarOk</a:t>
            </a:r>
            <a:r>
              <a:rPr lang="es-ES" dirty="0" smtClean="0">
                <a:solidFill>
                  <a:schemeClr val="tx1"/>
                </a:solidFill>
                <a:latin typeface="Helvetica Neue" panose="020B0604020202020204" charset="0"/>
              </a:rPr>
              <a:t>(“</a:t>
            </a:r>
            <a:r>
              <a:rPr lang="es-ES" dirty="0" err="1" smtClean="0">
                <a:solidFill>
                  <a:schemeClr val="tx1"/>
                </a:solidFill>
                <a:latin typeface="Helvetica Neue" panose="020B0604020202020204" charset="0"/>
              </a:rPr>
              <a:t>Nicolino</a:t>
            </a:r>
            <a:r>
              <a:rPr lang="es-ES" dirty="0" smtClean="0">
                <a:solidFill>
                  <a:schemeClr val="tx1"/>
                </a:solidFill>
                <a:latin typeface="Helvetica Neue" panose="020B0604020202020204" charset="0"/>
              </a:rPr>
              <a:t>")</a:t>
            </a:r>
            <a:endParaRPr lang="es-ES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let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 suma  = (num1, num2) =&gt; {</a:t>
            </a: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     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let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 resultado = num1+ num2</a:t>
            </a: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     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document.write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(resultado);</a:t>
            </a: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      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document.write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("&lt;</a:t>
            </a:r>
            <a:r>
              <a:rPr lang="es-ES" dirty="0" err="1">
                <a:solidFill>
                  <a:schemeClr val="tx1"/>
                </a:solidFill>
                <a:latin typeface="Helvetica Neue" panose="020B0604020202020204" charset="0"/>
              </a:rPr>
              <a:t>br</a:t>
            </a:r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&gt;")</a:t>
            </a: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     }</a:t>
            </a:r>
          </a:p>
          <a:p>
            <a:r>
              <a:rPr lang="es-ES" dirty="0">
                <a:solidFill>
                  <a:schemeClr val="tx1"/>
                </a:solidFill>
                <a:latin typeface="Helvetica Neue" panose="020B0604020202020204" charset="0"/>
              </a:rPr>
              <a:t>    suma (32,32) ; //64</a:t>
            </a:r>
          </a:p>
          <a:p>
            <a:r>
              <a:rPr lang="es-ES" dirty="0">
                <a:solidFill>
                  <a:srgbClr val="D6DEEB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D6DEEB"/>
                </a:solidFill>
                <a:latin typeface="Consolas" panose="020B0609020204030204" pitchFamily="49" charset="0"/>
              </a:rPr>
            </a:br>
            <a:endParaRPr lang="es-ES" dirty="0">
              <a:solidFill>
                <a:srgbClr val="D6DEE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74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/>
            <a:r>
              <a:rPr lang="es-419" i="1" dirty="0">
                <a:solidFill>
                  <a:schemeClr val="tx1"/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  <a:t>REACT JS: LOS INICIOS</a:t>
            </a:r>
          </a:p>
        </p:txBody>
      </p:sp>
    </p:spTree>
    <p:extLst>
      <p:ext uri="{BB962C8B-B14F-4D97-AF65-F5344CB8AC3E}">
        <p14:creationId xmlns:p14="http://schemas.microsoft.com/office/powerpoint/2010/main" val="2413182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61257" y="687374"/>
            <a:ext cx="811959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 smtClean="0">
                <a:solidFill>
                  <a:schemeClr val="tx1"/>
                </a:solidFill>
                <a:latin typeface="Helvetica Neue" panose="020B0604020202020204" charset="0"/>
              </a:rPr>
              <a:t>React</a:t>
            </a:r>
            <a:r>
              <a:rPr lang="es-ES" sz="1600" dirty="0" smtClean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es una biblioteca de JavaScript de código abierto para construir interfaces de usuario. Está basada en la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componetización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de la UI: la interfaz se divide en componentes independientes, que contienen su propio estado. Cuando el estado de un componente cambia,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React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vuelve a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renderizar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la interfaz.</a:t>
            </a:r>
          </a:p>
          <a:p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Esto hace que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React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sea una herramienta muy útil para construir interfaces complejas, ya que permite dividir la interfaz en piezas más pequeñas y reutilizables.</a:t>
            </a:r>
          </a:p>
          <a:p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Fue creada en 2011 por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Jordan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Walke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, un ingeniero de software que trabajaba en Facebook y que quería simplificar la forma de crear interfaces de usuario complejas.</a:t>
            </a:r>
          </a:p>
          <a:p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Es una biblioteca muy popular y es usada por muchas empresas como Facebook,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Netflix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Airbnb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, Twitter, Instagram, etc.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3568" y="107799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800" b="1" dirty="0">
                <a:latin typeface="Helvetica Neue" panose="020B0604020202020204" charset="0"/>
              </a:rPr>
              <a:t>¿Qué es </a:t>
            </a:r>
            <a:r>
              <a:rPr lang="es-AR" sz="1800" b="1" dirty="0" err="1">
                <a:latin typeface="Helvetica Neue" panose="020B0604020202020204" charset="0"/>
              </a:rPr>
              <a:t>React</a:t>
            </a:r>
            <a:r>
              <a:rPr lang="es-AR" sz="1800" b="1" dirty="0">
                <a:latin typeface="Helvetica Neue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153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61257" y="536120"/>
            <a:ext cx="811959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latin typeface="Helvetica Neue" panose="020B0604020202020204" charset="0"/>
              </a:rPr>
              <a:t>Las </a:t>
            </a:r>
            <a:r>
              <a:rPr lang="es-ES" sz="1200" b="1" dirty="0">
                <a:latin typeface="Helvetica Neue" panose="020B0604020202020204" charset="0"/>
              </a:rPr>
              <a:t>características principales de </a:t>
            </a:r>
            <a:r>
              <a:rPr lang="es-ES" sz="1200" b="1" dirty="0" err="1">
                <a:latin typeface="Helvetica Neue" panose="020B0604020202020204" charset="0"/>
              </a:rPr>
              <a:t>React</a:t>
            </a:r>
            <a:r>
              <a:rPr lang="es-ES" sz="1200" b="1" dirty="0">
                <a:latin typeface="Helvetica Neue" panose="020B0604020202020204" charset="0"/>
              </a:rPr>
              <a:t> son:</a:t>
            </a:r>
          </a:p>
          <a:p>
            <a:r>
              <a:rPr lang="es-ES" sz="1200" dirty="0">
                <a:latin typeface="Helvetica Neue" panose="020B0604020202020204" charset="0"/>
              </a:rPr>
              <a:t/>
            </a:r>
            <a:br>
              <a:rPr lang="es-ES" sz="1200" dirty="0">
                <a:latin typeface="Helvetica Neue" panose="020B0604020202020204" charset="0"/>
              </a:rPr>
            </a:br>
            <a:r>
              <a:rPr lang="es-ES" sz="1200" b="1" dirty="0">
                <a:latin typeface="Helvetica Neue" panose="020B0604020202020204" charset="0"/>
              </a:rPr>
              <a:t>Componentes: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está basado en la </a:t>
            </a:r>
            <a:r>
              <a:rPr lang="es-ES" sz="1200" dirty="0" err="1">
                <a:latin typeface="Helvetica Neue" panose="020B0604020202020204" charset="0"/>
              </a:rPr>
              <a:t>componetización</a:t>
            </a:r>
            <a:r>
              <a:rPr lang="es-ES" sz="1200" dirty="0">
                <a:latin typeface="Helvetica Neue" panose="020B0604020202020204" charset="0"/>
              </a:rPr>
              <a:t> de la UI. La interfaz se divide en componentes independientes, que contienen su propio estado. Cuando el estado de un componente cambia,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vuelve a </a:t>
            </a:r>
            <a:r>
              <a:rPr lang="es-ES" sz="1200" dirty="0" err="1">
                <a:latin typeface="Helvetica Neue" panose="020B0604020202020204" charset="0"/>
              </a:rPr>
              <a:t>renderizar</a:t>
            </a:r>
            <a:r>
              <a:rPr lang="es-ES" sz="1200" dirty="0">
                <a:latin typeface="Helvetica Neue" panose="020B0604020202020204" charset="0"/>
              </a:rPr>
              <a:t> la interfaz.</a:t>
            </a:r>
          </a:p>
          <a:p>
            <a:r>
              <a:rPr lang="es-ES" sz="1200" dirty="0">
                <a:latin typeface="Helvetica Neue" panose="020B0604020202020204" charset="0"/>
              </a:rPr>
              <a:t/>
            </a:r>
            <a:br>
              <a:rPr lang="es-ES" sz="1200" dirty="0">
                <a:latin typeface="Helvetica Neue" panose="020B0604020202020204" charset="0"/>
              </a:rPr>
            </a:br>
            <a:r>
              <a:rPr lang="es-ES" sz="1200" b="1" dirty="0">
                <a:latin typeface="Helvetica Neue" panose="020B0604020202020204" charset="0"/>
              </a:rPr>
              <a:t>Virtual DOM: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usa un DOM virtual para </a:t>
            </a:r>
            <a:r>
              <a:rPr lang="es-ES" sz="1200" dirty="0" err="1">
                <a:latin typeface="Helvetica Neue" panose="020B0604020202020204" charset="0"/>
              </a:rPr>
              <a:t>renderizar</a:t>
            </a:r>
            <a:r>
              <a:rPr lang="es-ES" sz="1200" dirty="0">
                <a:latin typeface="Helvetica Neue" panose="020B0604020202020204" charset="0"/>
              </a:rPr>
              <a:t> los componentes. El DOM virtual es una representación en memoria del DOM real. Cuando el estado de un componente cambia,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vuelve a </a:t>
            </a:r>
            <a:r>
              <a:rPr lang="es-ES" sz="1200" dirty="0" err="1">
                <a:latin typeface="Helvetica Neue" panose="020B0604020202020204" charset="0"/>
              </a:rPr>
              <a:t>renderizar</a:t>
            </a:r>
            <a:r>
              <a:rPr lang="es-ES" sz="1200" dirty="0">
                <a:latin typeface="Helvetica Neue" panose="020B0604020202020204" charset="0"/>
              </a:rPr>
              <a:t> la interfaz. En lugar de modificar el DOM real,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modifica el DOM virtual y, a continuación, compara el DOM virtual con el DOM real. De esta forma,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sabe qué cambios se deben aplicar al DOM real.</a:t>
            </a:r>
          </a:p>
          <a:p>
            <a:r>
              <a:rPr lang="es-ES" sz="1200" dirty="0">
                <a:latin typeface="Helvetica Neue" panose="020B0604020202020204" charset="0"/>
              </a:rPr>
              <a:t/>
            </a:r>
            <a:br>
              <a:rPr lang="es-ES" sz="1200" dirty="0">
                <a:latin typeface="Helvetica Neue" panose="020B0604020202020204" charset="0"/>
              </a:rPr>
            </a:br>
            <a:r>
              <a:rPr lang="es-ES" sz="1200" b="1" dirty="0">
                <a:latin typeface="Helvetica Neue" panose="020B0604020202020204" charset="0"/>
              </a:rPr>
              <a:t>Declarativo: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es declarativo, lo que significa que no se especifica cómo se debe realizar una tarea, sino qué se debe realizar. Esto hace que el código sea más fácil de entender y de mantener.</a:t>
            </a:r>
          </a:p>
          <a:p>
            <a:r>
              <a:rPr lang="es-ES" sz="1200" dirty="0">
                <a:latin typeface="Helvetica Neue" panose="020B0604020202020204" charset="0"/>
              </a:rPr>
              <a:t/>
            </a:r>
            <a:br>
              <a:rPr lang="es-ES" sz="1200" dirty="0">
                <a:latin typeface="Helvetica Neue" panose="020B0604020202020204" charset="0"/>
              </a:rPr>
            </a:br>
            <a:r>
              <a:rPr lang="es-ES" sz="1200" b="1" dirty="0">
                <a:latin typeface="Helvetica Neue" panose="020B0604020202020204" charset="0"/>
              </a:rPr>
              <a:t>Unidireccional</a:t>
            </a:r>
            <a:r>
              <a:rPr lang="es-ES" sz="1200" dirty="0">
                <a:latin typeface="Helvetica Neue" panose="020B0604020202020204" charset="0"/>
              </a:rPr>
              <a:t>: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es unidireccional, lo que significa que los datos fluyen en una sola dirección. Los datos fluyen de los componentes padres a los componentes hijos.</a:t>
            </a:r>
          </a:p>
          <a:p>
            <a:r>
              <a:rPr lang="es-ES" sz="1200" dirty="0">
                <a:latin typeface="Helvetica Neue" panose="020B0604020202020204" charset="0"/>
              </a:rPr>
              <a:t/>
            </a:r>
            <a:br>
              <a:rPr lang="es-ES" sz="1200" dirty="0">
                <a:latin typeface="Helvetica Neue" panose="020B0604020202020204" charset="0"/>
              </a:rPr>
            </a:br>
            <a:r>
              <a:rPr lang="es-ES" sz="1200" b="1" dirty="0">
                <a:latin typeface="Helvetica Neue" panose="020B0604020202020204" charset="0"/>
              </a:rPr>
              <a:t>Universal: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se puede ejecutar tanto en el cliente como en el servidor. Además, puedes usar </a:t>
            </a:r>
            <a:r>
              <a:rPr lang="es-ES" sz="1200" dirty="0" err="1">
                <a:latin typeface="Helvetica Neue" panose="020B0604020202020204" charset="0"/>
              </a:rPr>
              <a:t>React</a:t>
            </a:r>
            <a:r>
              <a:rPr lang="es-ES" sz="1200" dirty="0">
                <a:latin typeface="Helvetica Neue" panose="020B0604020202020204" charset="0"/>
              </a:rPr>
              <a:t> </a:t>
            </a:r>
            <a:r>
              <a:rPr lang="es-ES" sz="1200" dirty="0" err="1">
                <a:latin typeface="Helvetica Neue" panose="020B0604020202020204" charset="0"/>
              </a:rPr>
              <a:t>Native</a:t>
            </a:r>
            <a:r>
              <a:rPr lang="es-ES" sz="1200" dirty="0">
                <a:latin typeface="Helvetica Neue" panose="020B0604020202020204" charset="0"/>
              </a:rPr>
              <a:t> para crear aplicaciones nativas para Android e iOS.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3568" y="107799"/>
            <a:ext cx="6069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b="1" dirty="0">
                <a:latin typeface="Helvetica Neue" panose="020B0604020202020204" charset="0"/>
              </a:rPr>
              <a:t>¿Cuáles son las características principales de </a:t>
            </a:r>
            <a:r>
              <a:rPr lang="es-ES" sz="1800" b="1" dirty="0" err="1">
                <a:latin typeface="Helvetica Neue" panose="020B0604020202020204" charset="0"/>
              </a:rPr>
              <a:t>React</a:t>
            </a:r>
            <a:r>
              <a:rPr lang="es-ES" sz="1800" b="1" dirty="0">
                <a:latin typeface="Helvetica Neue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480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2;p29"/>
          <p:cNvSpPr txBox="1"/>
          <p:nvPr/>
        </p:nvSpPr>
        <p:spPr>
          <a:xfrm>
            <a:off x="2257052" y="1570728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3600" b="1" i="0" u="none" strike="noStrike" cap="none" dirty="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s-419" sz="3600" b="1" i="0" u="none" strike="noStrike" cap="none" dirty="0">
                <a:solidFill>
                  <a:srgbClr val="121212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Clase 0</a:t>
            </a:r>
            <a:r>
              <a:rPr lang="es-419" sz="3600" b="1" dirty="0">
                <a:solidFill>
                  <a:srgbClr val="121212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1</a:t>
            </a:r>
            <a:r>
              <a:rPr lang="es-419" sz="3600" b="1" i="0" u="none" strike="noStrike" cap="none" dirty="0">
                <a:solidFill>
                  <a:srgbClr val="121212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. </a:t>
            </a:r>
            <a:r>
              <a:rPr lang="es-419" sz="3600" b="0" i="0" u="none" strike="noStrike" cap="none" dirty="0">
                <a:solidFill>
                  <a:srgbClr val="121212"/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3600" dirty="0">
                <a:solidFill>
                  <a:srgbClr val="121212"/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REACT JS</a:t>
            </a:r>
            <a:endParaRPr sz="3600" b="0" i="0" u="none" strike="noStrike" cap="none" dirty="0">
              <a:solidFill>
                <a:srgbClr val="121212"/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00400" y="2301748"/>
            <a:ext cx="4936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3600"/>
            </a:pPr>
            <a:r>
              <a:rPr lang="es-419" sz="5400" i="1" dirty="0">
                <a:solidFill>
                  <a:srgbClr val="121212"/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  <a:t>NIVELACIÓN</a:t>
            </a:r>
          </a:p>
        </p:txBody>
      </p:sp>
    </p:spTree>
    <p:extLst>
      <p:ext uri="{BB962C8B-B14F-4D97-AF65-F5344CB8AC3E}">
        <p14:creationId xmlns:p14="http://schemas.microsoft.com/office/powerpoint/2010/main" val="3880076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53568" y="107799"/>
            <a:ext cx="5586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b="1" dirty="0" smtClean="0">
                <a:latin typeface="Helvetica Neue" panose="020B0604020202020204" charset="0"/>
              </a:rPr>
              <a:t>¿Qué </a:t>
            </a:r>
            <a:r>
              <a:rPr lang="es-ES" sz="1800" b="1" dirty="0">
                <a:latin typeface="Helvetica Neue" panose="020B0604020202020204" charset="0"/>
              </a:rPr>
              <a:t>significa exactamente que sea </a:t>
            </a:r>
            <a:r>
              <a:rPr lang="es-ES" sz="1800" b="1" dirty="0" smtClean="0">
                <a:latin typeface="Helvetica Neue" panose="020B0604020202020204" charset="0"/>
              </a:rPr>
              <a:t>declarativo?</a:t>
            </a:r>
            <a:endParaRPr lang="es-ES" sz="1800" b="1" dirty="0">
              <a:latin typeface="Helvetica Neue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78135" y="909757"/>
            <a:ext cx="770021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>
                <a:solidFill>
                  <a:schemeClr val="tx1"/>
                </a:solidFill>
                <a:latin typeface="Helvetica Neue" panose="020B0604020202020204" charset="0"/>
              </a:rPr>
              <a:t>No 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le decimos cómo debe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renderizar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la interfaz a base de instrucciones. Le decimos qué debe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renderizar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y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React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se encarga de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renderizarlo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.</a:t>
            </a:r>
          </a:p>
          <a:p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Un ejemplo entre declarativo e imperativo:</a:t>
            </a:r>
          </a:p>
          <a:p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// Declarativo</a:t>
            </a:r>
          </a:p>
          <a:p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const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element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= &lt;h1&gt;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Hello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world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&lt;/h1&gt;</a:t>
            </a:r>
          </a:p>
          <a:p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// Imperativo</a:t>
            </a:r>
          </a:p>
          <a:p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const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element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=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document.createElement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('h1')</a:t>
            </a:r>
          </a:p>
          <a:p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element.innerHTML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 = '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Hello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Helvetica Neue" panose="020B0604020202020204" charset="0"/>
              </a:rPr>
              <a:t>world</a:t>
            </a:r>
            <a:r>
              <a:rPr lang="es-ES" sz="1600" dirty="0">
                <a:solidFill>
                  <a:schemeClr val="tx1"/>
                </a:solidFill>
                <a:latin typeface="Helvetica Neue" panose="020B060402020202020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924925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1632350" y="220590"/>
            <a:ext cx="58793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sz="37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PROYECTO DE </a:t>
            </a:r>
            <a:r>
              <a:rPr lang="es-419" sz="3700" i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REPASO y TAREA 1</a:t>
            </a:r>
            <a:endParaRPr sz="3000" b="1" i="1" dirty="0">
              <a:solidFill>
                <a:schemeClr val="accent5">
                  <a:lumMod val="20000"/>
                  <a:lumOff val="8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847200" y="1384274"/>
            <a:ext cx="74496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700" dirty="0" smtClean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700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700" dirty="0" smtClean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700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700" dirty="0" smtClean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700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700" dirty="0" smtClean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700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Luego de finalizar el proyecto creado en clase, te invitamos a crear tu propio proyecto teniendo en cuenta todo lo aprendido.</a:t>
            </a: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s-ES" sz="1700" i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Tu practica inspirada en el proyecto tiene que tener animación y sonido</a:t>
            </a:r>
            <a:endParaRPr sz="1700" b="0" i="1" u="none" strike="noStrike" cap="none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2024-02-20 15-13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7681" y="1430048"/>
            <a:ext cx="3613021" cy="2032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114121" y="196159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  <a:t>HTML</a:t>
            </a:r>
          </a:p>
          <a:p>
            <a:r>
              <a:rPr lang="es-E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  <a:t>CSS</a:t>
            </a:r>
            <a:r>
              <a:rPr lang="es-ES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</a:br>
            <a:r>
              <a:rPr lang="es-E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  <a:t>JAVASCRIPT </a:t>
            </a:r>
            <a:r>
              <a:rPr lang="es-ES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  <a:t/>
            </a:r>
            <a:br>
              <a:rPr lang="es-ES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</a:br>
            <a:r>
              <a:rPr lang="es-E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  <a:t>MANIPULACION </a:t>
            </a:r>
            <a:r>
              <a:rPr lang="es-ES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  <a:t>DOM</a:t>
            </a:r>
            <a:br>
              <a:rPr lang="es-ES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</a:br>
            <a:r>
              <a:rPr lang="es-E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</a:rPr>
              <a:t>EVENTOS</a:t>
            </a:r>
            <a:endParaRPr lang="es-AR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643510" y="90642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419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  <a:t>En la carpeta de la clase 1 en drive encontraran los archivos necesarios para la creación del proyecto</a:t>
            </a:r>
            <a:r>
              <a:rPr lang="es-419" i="1" dirty="0">
                <a:solidFill>
                  <a:schemeClr val="tx1"/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  <a:t/>
            </a:r>
            <a:br>
              <a:rPr lang="es-419" i="1" dirty="0">
                <a:solidFill>
                  <a:schemeClr val="tx1"/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</a:br>
            <a:r>
              <a:rPr lang="es-419" i="1" dirty="0">
                <a:solidFill>
                  <a:schemeClr val="tx1"/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  <a:t/>
            </a:r>
            <a:br>
              <a:rPr lang="es-419" i="1" dirty="0">
                <a:solidFill>
                  <a:schemeClr val="tx1"/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</a:b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2417500" y="564350"/>
            <a:ext cx="4487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419" sz="37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PROYECTO FINAL</a:t>
            </a:r>
            <a:endParaRPr sz="3000" b="1" i="1" dirty="0">
              <a:solidFill>
                <a:schemeClr val="accent5">
                  <a:lumMod val="20000"/>
                  <a:lumOff val="8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847200" y="1425525"/>
            <a:ext cx="74496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 b="0" i="0" u="none" strike="noStrike" cap="none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El Proyecto Final se construye a partir de los </a:t>
            </a:r>
            <a:r>
              <a:rPr lang="es-419" sz="1700" b="1" i="0" u="none" strike="noStrike" cap="none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desafíos</a:t>
            </a:r>
            <a:r>
              <a:rPr lang="es-419" sz="1700" b="0" i="0" u="none" strike="noStrike" cap="none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 que se realizan clase a </a:t>
            </a:r>
            <a:r>
              <a:rPr lang="es-419" sz="1700" b="0" i="0" u="none" strike="noStrike" cap="none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clase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419" sz="1700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 b="0" i="0" u="none" strike="noStrike" cap="none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s-419" sz="1700" b="0" i="0" u="none" strike="noStrike" cap="none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objetivo es que cada estudiante pueda utilizar su Proyecto Final como parte de su portfolio personal</a:t>
            </a:r>
            <a:r>
              <a:rPr lang="es-419" sz="1700" b="0" i="0" u="none" strike="noStrike" cap="none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.</a:t>
            </a:r>
            <a:endParaRPr sz="1700" b="0" i="0" u="none" strike="noStrike" cap="none" dirty="0" smtClean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0" i="0" u="none" strike="noStrike" cap="none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419" sz="1700" b="0" i="0" u="none" strike="noStrike" cap="none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s-419" sz="1700" b="1" i="0" u="none" strike="noStrike" cap="none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proyecto final</a:t>
            </a:r>
            <a:r>
              <a:rPr lang="es-419" sz="1700" b="0" i="0" u="none" strike="noStrike" cap="none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 se debe subir a la plataforma la ante-última o última clase del curso. </a:t>
            </a:r>
            <a:endParaRPr lang="es-419" sz="1700" b="0" i="0" u="none" strike="noStrike" cap="none" dirty="0" smtClean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s-419" sz="1700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419" sz="1700" b="0" i="1" u="none" strike="noStrike" cap="none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Pasados </a:t>
            </a:r>
            <a:r>
              <a:rPr lang="es-419" sz="1700" b="0" i="1" u="none" strike="noStrike" cap="none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esos días </a:t>
            </a:r>
            <a:r>
              <a:rPr lang="es-419" sz="1700" i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s-419" sz="1700" b="0" i="1" u="none" strike="noStrike" cap="none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lang="es-419" sz="1700" b="0" i="1" u="none" strike="noStrike" cap="none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entrega se inhabilitará.</a:t>
            </a:r>
            <a:endParaRPr sz="1700" b="0" i="1" u="none" strike="noStrike" cap="none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1970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2417500" y="564350"/>
            <a:ext cx="4487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419" sz="37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PROYECTO FINAL</a:t>
            </a:r>
            <a:endParaRPr sz="3000" b="1" i="1" dirty="0">
              <a:solidFill>
                <a:schemeClr val="accent5">
                  <a:lumMod val="20000"/>
                  <a:lumOff val="8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847200" y="1425525"/>
            <a:ext cx="74496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 b="0" i="0" u="none" strike="noStrike" cap="none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  <a:ea typeface="Helvetica Neue Light"/>
                <a:cs typeface="Helvetica Neue Light"/>
                <a:sym typeface="Helvetica Neue Light"/>
              </a:rPr>
              <a:t>Recomendaciones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419" sz="1700" dirty="0">
              <a:solidFill>
                <a:schemeClr val="accent5">
                  <a:lumMod val="20000"/>
                  <a:lumOff val="80000"/>
                </a:schemeClr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  <a:p>
            <a:pPr marL="4000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Empezar a formar un grupo/equipo de 4 personas.</a:t>
            </a:r>
          </a:p>
          <a:p>
            <a:pPr marL="4000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Comenzar a pensar en el contenido del proyecto web.</a:t>
            </a:r>
          </a:p>
          <a:p>
            <a:pPr marL="4000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Recuerden que la temática es libre.</a:t>
            </a:r>
          </a:p>
          <a:p>
            <a:pPr marL="4000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Recomendamos visitar sitios web de similares temáticas</a:t>
            </a:r>
            <a:r>
              <a:rPr lang="es-E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0" i="0" u="none" strike="noStrike" cap="none" dirty="0">
              <a:solidFill>
                <a:schemeClr val="accent5">
                  <a:lumMod val="20000"/>
                  <a:lumOff val="80000"/>
                </a:schemeClr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8656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/>
            <a:r>
              <a:rPr lang="es-ES" i="1" dirty="0">
                <a:solidFill>
                  <a:schemeClr val="tx1"/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  <a:t>NIVELACIÓN </a:t>
            </a:r>
            <a:br>
              <a:rPr lang="es-ES" i="1" dirty="0">
                <a:solidFill>
                  <a:schemeClr val="tx1"/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</a:br>
            <a:r>
              <a:rPr lang="es-ES" i="1" dirty="0">
                <a:solidFill>
                  <a:schemeClr val="tx1"/>
                </a:solidFill>
                <a:latin typeface="Helvetica Neue" panose="020B0604020202020204" charset="0"/>
                <a:ea typeface="Anton"/>
                <a:cs typeface="Anton"/>
                <a:sym typeface="Anton"/>
              </a:rPr>
              <a:t>HTML, CSS Y JS</a:t>
            </a:r>
          </a:p>
        </p:txBody>
      </p:sp>
    </p:spTree>
    <p:extLst>
      <p:ext uri="{BB962C8B-B14F-4D97-AF65-F5344CB8AC3E}">
        <p14:creationId xmlns:p14="http://schemas.microsoft.com/office/powerpoint/2010/main" val="39286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subTitle" idx="1"/>
          </p:nvPr>
        </p:nvSpPr>
        <p:spPr>
          <a:xfrm>
            <a:off x="2104214" y="2703497"/>
            <a:ext cx="5457729" cy="120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</a:pPr>
            <a:r>
              <a:rPr lang="es-ES" sz="18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ES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JS </a:t>
            </a:r>
            <a:r>
              <a:rPr lang="es-ES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una biblioteca para </a:t>
            </a:r>
            <a:r>
              <a:rPr lang="es-ES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desarrollo web</a:t>
            </a:r>
            <a:r>
              <a:rPr lang="es-ES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por lo cual debemos contar con conocimientos mínimos sobre los lenguajes que el navegador web interpreta.</a:t>
            </a:r>
          </a:p>
        </p:txBody>
      </p:sp>
      <p:pic>
        <p:nvPicPr>
          <p:cNvPr id="5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68" y="788486"/>
            <a:ext cx="1823463" cy="163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subTitle" idx="1"/>
          </p:nvPr>
        </p:nvSpPr>
        <p:spPr>
          <a:xfrm>
            <a:off x="1857927" y="1316180"/>
            <a:ext cx="5457729" cy="120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dirty="0" err="1">
                <a:solidFill>
                  <a:schemeClr val="tx1"/>
                </a:solidFill>
                <a:latin typeface="Helvetica Neue" panose="020B0604020202020204" charset="0"/>
              </a:rPr>
              <a:t>React</a:t>
            </a: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 es una biblioteca de JavaScript de código abierto para construir interfaces de usuario. Está basada en la </a:t>
            </a:r>
            <a:r>
              <a:rPr lang="es-ES" sz="1200" dirty="0" err="1">
                <a:solidFill>
                  <a:schemeClr val="tx1"/>
                </a:solidFill>
                <a:latin typeface="Helvetica Neue" panose="020B0604020202020204" charset="0"/>
              </a:rPr>
              <a:t>componetización</a:t>
            </a: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 de la UI: la interfaz se divide en componentes independientes, que contienen su propio estado. Cuando el estado de un componente cambia, </a:t>
            </a:r>
            <a:r>
              <a:rPr lang="es-ES" sz="1200" dirty="0" err="1">
                <a:solidFill>
                  <a:schemeClr val="tx1"/>
                </a:solidFill>
                <a:latin typeface="Helvetica Neue" panose="020B0604020202020204" charset="0"/>
              </a:rPr>
              <a:t>React</a:t>
            </a: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 vuelve a </a:t>
            </a:r>
            <a:r>
              <a:rPr lang="es-ES" sz="1200" dirty="0" err="1">
                <a:solidFill>
                  <a:schemeClr val="tx1"/>
                </a:solidFill>
                <a:latin typeface="Helvetica Neue" panose="020B0604020202020204" charset="0"/>
              </a:rPr>
              <a:t>renderizar</a:t>
            </a: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 la interfaz.</a:t>
            </a:r>
          </a:p>
          <a:p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Esto hace que </a:t>
            </a:r>
            <a:r>
              <a:rPr lang="es-ES" sz="1200" dirty="0" err="1">
                <a:solidFill>
                  <a:schemeClr val="tx1"/>
                </a:solidFill>
                <a:latin typeface="Helvetica Neue" panose="020B0604020202020204" charset="0"/>
              </a:rPr>
              <a:t>React</a:t>
            </a: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 sea una herramienta muy útil para construir interfaces complejas, ya que permite dividir la interfaz en piezas más pequeñas y reutilizables.</a:t>
            </a:r>
          </a:p>
          <a:p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Fue creada en 2011 por </a:t>
            </a:r>
            <a:r>
              <a:rPr lang="es-ES" sz="1200" dirty="0" err="1">
                <a:solidFill>
                  <a:schemeClr val="tx1"/>
                </a:solidFill>
                <a:latin typeface="Helvetica Neue" panose="020B0604020202020204" charset="0"/>
              </a:rPr>
              <a:t>Jordan</a:t>
            </a: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s-ES" sz="1200" dirty="0" err="1">
                <a:solidFill>
                  <a:schemeClr val="tx1"/>
                </a:solidFill>
                <a:latin typeface="Helvetica Neue" panose="020B0604020202020204" charset="0"/>
              </a:rPr>
              <a:t>Walke</a:t>
            </a: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, un ingeniero de software que trabajaba en Facebook y que quería simplificar la forma de crear interfaces de usuario complejas.</a:t>
            </a:r>
          </a:p>
          <a:p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Es una biblioteca muy popular y es usada por muchas empresas como Facebook, </a:t>
            </a:r>
            <a:r>
              <a:rPr lang="es-ES" sz="1200" dirty="0" err="1">
                <a:solidFill>
                  <a:schemeClr val="tx1"/>
                </a:solidFill>
                <a:latin typeface="Helvetica Neue" panose="020B0604020202020204" charset="0"/>
              </a:rPr>
              <a:t>Netflix</a:t>
            </a: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, </a:t>
            </a:r>
            <a:r>
              <a:rPr lang="es-ES" sz="1200" dirty="0" err="1">
                <a:solidFill>
                  <a:schemeClr val="tx1"/>
                </a:solidFill>
                <a:latin typeface="Helvetica Neue" panose="020B0604020202020204" charset="0"/>
              </a:rPr>
              <a:t>Airbnb</a:t>
            </a:r>
            <a:r>
              <a:rPr lang="es-ES" sz="1200" dirty="0">
                <a:solidFill>
                  <a:schemeClr val="tx1"/>
                </a:solidFill>
                <a:latin typeface="Helvetica Neue" panose="020B0604020202020204" charset="0"/>
              </a:rPr>
              <a:t>, Twitter, Instagram, etc</a:t>
            </a:r>
            <a:r>
              <a:rPr lang="es-ES" sz="1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pic>
        <p:nvPicPr>
          <p:cNvPr id="5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754" y="519930"/>
            <a:ext cx="1187503" cy="89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1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591" y="2963068"/>
            <a:ext cx="1415048" cy="13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7;p78"/>
          <p:cNvPicPr preferRelativeResize="0"/>
          <p:nvPr/>
        </p:nvPicPr>
        <p:blipFill rotWithShape="1">
          <a:blip r:embed="rId5">
            <a:alphaModFix/>
          </a:blip>
          <a:srcRect l="9489" t="18538" r="9956" b="15135"/>
          <a:stretch/>
        </p:blipFill>
        <p:spPr>
          <a:xfrm>
            <a:off x="71227" y="3304468"/>
            <a:ext cx="1970556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378" y="705786"/>
            <a:ext cx="1322475" cy="13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16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6364" y="720135"/>
            <a:ext cx="143827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18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4845" y="1758200"/>
            <a:ext cx="1322475" cy="132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724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2;p29"/>
          <p:cNvSpPr txBox="1"/>
          <p:nvPr/>
        </p:nvSpPr>
        <p:spPr>
          <a:xfrm>
            <a:off x="-1047222" y="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3600" b="1" i="0" u="none" strike="noStrike" cap="none" dirty="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s-419" sz="3600" b="1" i="0" u="none" strike="noStrike" cap="none" dirty="0" smtClean="0">
                <a:solidFill>
                  <a:srgbClr val="121212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REPASO : HTML</a:t>
            </a:r>
            <a:endParaRPr sz="3600" b="0" i="0" u="none" strike="noStrike" cap="none" dirty="0">
              <a:solidFill>
                <a:srgbClr val="121212"/>
              </a:solidFill>
              <a:latin typeface="Helvetica Neue" panose="020B0604020202020204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85;p37"/>
          <p:cNvSpPr txBox="1"/>
          <p:nvPr/>
        </p:nvSpPr>
        <p:spPr>
          <a:xfrm>
            <a:off x="2332758" y="0"/>
            <a:ext cx="4370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HTML </a:t>
            </a: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</a:t>
            </a:r>
            <a:r>
              <a:rPr lang="es-419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lenguaje de etiquetas</a:t>
            </a:r>
            <a:r>
              <a:rPr lang="es-419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el cual dará la estructura para nuestras páginas web.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92" y="2129535"/>
            <a:ext cx="5591913" cy="21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1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2;p29"/>
          <p:cNvSpPr txBox="1"/>
          <p:nvPr/>
        </p:nvSpPr>
        <p:spPr>
          <a:xfrm>
            <a:off x="-1047223" y="0"/>
            <a:ext cx="86530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419" sz="2400" b="1" i="0" u="none" strike="noStrike" cap="none" dirty="0">
                <a:solidFill>
                  <a:srgbClr val="121212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     </a:t>
            </a:r>
            <a:r>
              <a:rPr lang="es-ES" sz="2400" b="1" i="1" dirty="0">
                <a:latin typeface="Helvetica Neue" panose="020B0604020202020204" charset="0"/>
                <a:ea typeface="Anton"/>
                <a:cs typeface="Anton"/>
                <a:sym typeface="Anton"/>
              </a:rPr>
              <a:t>¿CUÁLES SON LAS NOVEDADES DE HTML5?</a:t>
            </a:r>
          </a:p>
        </p:txBody>
      </p:sp>
      <p:sp>
        <p:nvSpPr>
          <p:cNvPr id="6" name="Google Shape;285;p37"/>
          <p:cNvSpPr txBox="1"/>
          <p:nvPr/>
        </p:nvSpPr>
        <p:spPr>
          <a:xfrm>
            <a:off x="-2836542" y="1998921"/>
            <a:ext cx="8979121" cy="194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endParaRPr lang="es-ES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200400" lvl="0" indent="-342900">
              <a:lnSpc>
                <a:spcPct val="115000"/>
              </a:lnSpc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-ES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 del </a:t>
            </a:r>
            <a:r>
              <a:rPr lang="es-E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E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E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3200400" lvl="0" indent="-342900">
              <a:lnSpc>
                <a:spcPct val="115000"/>
              </a:lnSpc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-ES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Etiquetas para contenido específico</a:t>
            </a:r>
          </a:p>
          <a:p>
            <a:pPr marL="3200400" lvl="0" indent="-342900">
              <a:lnSpc>
                <a:spcPct val="115000"/>
              </a:lnSpc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-ES" sz="20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Canvas</a:t>
            </a:r>
            <a:endParaRPr lang="es-ES"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200400" lvl="0" indent="-342900">
              <a:lnSpc>
                <a:spcPct val="115000"/>
              </a:lnSpc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-ES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Bases de datos locales</a:t>
            </a:r>
          </a:p>
          <a:p>
            <a:pPr marL="3200400" lvl="0" indent="-342900">
              <a:lnSpc>
                <a:spcPct val="115000"/>
              </a:lnSpc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-ES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Web </a:t>
            </a:r>
            <a:r>
              <a:rPr lang="es-ES" sz="20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Workers</a:t>
            </a:r>
            <a:endParaRPr lang="es-ES"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200400" lvl="0" indent="-342900">
              <a:lnSpc>
                <a:spcPct val="115000"/>
              </a:lnSpc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-ES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Aplicaciones web Offline</a:t>
            </a:r>
          </a:p>
          <a:p>
            <a:pPr marL="3200400" lvl="0" indent="-342900">
              <a:lnSpc>
                <a:spcPct val="115000"/>
              </a:lnSpc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-ES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Geolocalización</a:t>
            </a:r>
            <a:endParaRPr lang="es-ES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335619" y="775421"/>
            <a:ext cx="4572000" cy="10833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s-E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HTML 5 incluye novedades significativas en diversos ámbitos. Este nuevo estándar supone mejoras en áreas que hasta ahora quedaban fuera del lenguaje y para las que se necesitaba utilizar otras tecnologías:</a:t>
            </a:r>
          </a:p>
        </p:txBody>
      </p:sp>
    </p:spTree>
    <p:extLst>
      <p:ext uri="{BB962C8B-B14F-4D97-AF65-F5344CB8AC3E}">
        <p14:creationId xmlns:p14="http://schemas.microsoft.com/office/powerpoint/2010/main" val="305211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2;p29"/>
          <p:cNvSpPr txBox="1"/>
          <p:nvPr/>
        </p:nvSpPr>
        <p:spPr>
          <a:xfrm>
            <a:off x="-1390983" y="13750"/>
            <a:ext cx="86530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" sz="2400" b="1" dirty="0">
                <a:latin typeface="Helvetica Neue" panose="020B0604020202020204" charset="0"/>
              </a:rPr>
              <a:t>Estructura de una Página Web (código)</a:t>
            </a:r>
            <a:endParaRPr lang="es-ES" sz="2400" b="1" i="1" dirty="0">
              <a:latin typeface="Helvetica Neue" panose="020B0604020202020204" charset="0"/>
              <a:ea typeface="Anton"/>
              <a:cs typeface="Anton"/>
              <a:sym typeface="Anton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818799"/>
            <a:ext cx="9102748" cy="309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SzPct val="142857"/>
            </a:pPr>
            <a:r>
              <a:rPr lang="es-ES" b="1" dirty="0"/>
              <a:t>&lt;!DOCTYPE </a:t>
            </a:r>
            <a:r>
              <a:rPr lang="es-ES" b="1" dirty="0" err="1"/>
              <a:t>html</a:t>
            </a:r>
            <a:r>
              <a:rPr lang="es-ES" b="1" dirty="0"/>
              <a:t>&gt;</a:t>
            </a:r>
            <a:r>
              <a:rPr lang="es-ES" dirty="0"/>
              <a:t> Indica que la versión corresponde a HTML5.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ct val="142857"/>
            </a:pPr>
            <a:r>
              <a:rPr lang="es-ES" b="1" dirty="0"/>
              <a:t>&lt;</a:t>
            </a:r>
            <a:r>
              <a:rPr lang="es-ES" b="1" dirty="0" err="1"/>
              <a:t>html</a:t>
            </a:r>
            <a:r>
              <a:rPr lang="es-ES" b="1" dirty="0"/>
              <a:t> </a:t>
            </a:r>
            <a:r>
              <a:rPr lang="es-ES" b="1" dirty="0" err="1"/>
              <a:t>lang</a:t>
            </a:r>
            <a:r>
              <a:rPr lang="es-ES" b="1" dirty="0"/>
              <a:t>= “es”&gt; </a:t>
            </a:r>
            <a:r>
              <a:rPr lang="es-ES" dirty="0"/>
              <a:t>Es la etiqueta principal que engloba al resto de las etiquetas, el atributo </a:t>
            </a:r>
            <a:r>
              <a:rPr lang="es-ES" i="1" dirty="0" err="1"/>
              <a:t>lang</a:t>
            </a:r>
            <a:r>
              <a:rPr lang="es-ES" dirty="0"/>
              <a:t> define el tipo de lenguaje.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ct val="142857"/>
            </a:pPr>
            <a:r>
              <a:rPr lang="es-ES" b="1" dirty="0"/>
              <a:t>&lt;head&gt; </a:t>
            </a:r>
            <a:r>
              <a:rPr lang="es-ES" dirty="0"/>
              <a:t>Es la cabeza del documento que contiene los metadatos de la página web.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ct val="142857"/>
            </a:pPr>
            <a:r>
              <a:rPr lang="es-ES" b="1" dirty="0"/>
              <a:t>&lt;meta </a:t>
            </a:r>
            <a:r>
              <a:rPr lang="es-ES" b="1" dirty="0" err="1"/>
              <a:t>charset</a:t>
            </a:r>
            <a:r>
              <a:rPr lang="es-ES" b="1" dirty="0"/>
              <a:t>="utf-8"&gt; </a:t>
            </a:r>
            <a:r>
              <a:rPr lang="es-ES" dirty="0"/>
              <a:t>Indica al navegador qué tipo de caracteres contiene la página, con el atributo </a:t>
            </a:r>
            <a:r>
              <a:rPr lang="es-ES" i="1" dirty="0" err="1"/>
              <a:t>charset</a:t>
            </a:r>
            <a:r>
              <a:rPr lang="es-ES" dirty="0"/>
              <a:t> vamos a indicar el conjunto de caracteres que vamos a usar y con el valor "utf-8" abarcamos a la mayoría de los sistemas de escritura.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ct val="142857"/>
            </a:pPr>
            <a:r>
              <a:rPr lang="es-ES" b="1" dirty="0"/>
              <a:t>&lt;</a:t>
            </a:r>
            <a:r>
              <a:rPr lang="es-ES" b="1" dirty="0" err="1"/>
              <a:t>title</a:t>
            </a:r>
            <a:r>
              <a:rPr lang="es-ES" b="1" dirty="0"/>
              <a:t>&gt; </a:t>
            </a:r>
            <a:r>
              <a:rPr lang="es-ES" dirty="0"/>
              <a:t>Indica el título de la página Web, que se visualiza en la barra de título del navegador. 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ct val="142857"/>
            </a:pPr>
            <a:r>
              <a:rPr lang="es-ES" b="1" dirty="0"/>
              <a:t>&lt;</a:t>
            </a:r>
            <a:r>
              <a:rPr lang="es-ES" b="1" dirty="0" err="1"/>
              <a:t>body</a:t>
            </a:r>
            <a:r>
              <a:rPr lang="es-ES" b="1" dirty="0"/>
              <a:t>&gt;</a:t>
            </a:r>
            <a:r>
              <a:rPr lang="es-ES" dirty="0"/>
              <a:t> Es el cuerpo del documento donde va a estar todo el contenido que vamos a mostrar.</a:t>
            </a:r>
          </a:p>
        </p:txBody>
      </p:sp>
    </p:spTree>
    <p:extLst>
      <p:ext uri="{BB962C8B-B14F-4D97-AF65-F5344CB8AC3E}">
        <p14:creationId xmlns:p14="http://schemas.microsoft.com/office/powerpoint/2010/main" val="287190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2;p29"/>
          <p:cNvSpPr txBox="1"/>
          <p:nvPr/>
        </p:nvSpPr>
        <p:spPr>
          <a:xfrm>
            <a:off x="-2252246" y="0"/>
            <a:ext cx="86530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2400" b="1" dirty="0">
                <a:latin typeface="Helvetica Neue" panose="020B0604020202020204" charset="0"/>
              </a:rPr>
              <a:t>¿Entonces que es el DOM?</a:t>
            </a:r>
            <a:endParaRPr lang="es-ES" sz="2400" b="1" i="1" dirty="0">
              <a:latin typeface="Helvetica Neue" panose="020B0604020202020204" charset="0"/>
              <a:ea typeface="Anton"/>
              <a:cs typeface="Anton"/>
              <a:sym typeface="Anton"/>
            </a:endParaRPr>
          </a:p>
        </p:txBody>
      </p:sp>
      <p:sp>
        <p:nvSpPr>
          <p:cNvPr id="6" name="Google Shape;285;p37"/>
          <p:cNvSpPr txBox="1"/>
          <p:nvPr/>
        </p:nvSpPr>
        <p:spPr>
          <a:xfrm>
            <a:off x="-2836542" y="1998921"/>
            <a:ext cx="8979121" cy="194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endParaRPr lang="es-ES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052623" y="704537"/>
            <a:ext cx="702812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/>
            </a:r>
            <a:br>
              <a:rPr lang="es-ES" b="1" dirty="0"/>
            </a:br>
            <a:r>
              <a:rPr lang="es-ES" b="1" dirty="0">
                <a:latin typeface="Helvetica Neue" panose="020B0604020202020204" charset="0"/>
              </a:rPr>
              <a:t>El DOM es otra forma de ver el contenido de la página. Con el DOM, todos los elementos HTML se insertan en un árbol cuyos nodos son las marcas HTML y las hojas, los valores propiamente dichos de las marcas. Por medio de JavaScript podemos acceder y modificar este árbol de marcas y hacer que la página varíe luego que ya se haya mostrado en el navegador. De aquí el nombre de esta tecnología DHTML es decir </a:t>
            </a:r>
            <a:r>
              <a:rPr lang="es-ES" b="1" dirty="0" err="1">
                <a:latin typeface="Helvetica Neue" panose="020B0604020202020204" charset="0"/>
              </a:rPr>
              <a:t>Dynamic</a:t>
            </a:r>
            <a:r>
              <a:rPr lang="es-ES" b="1" dirty="0">
                <a:latin typeface="Helvetica Neue" panose="020B0604020202020204" charset="0"/>
              </a:rPr>
              <a:t> </a:t>
            </a:r>
            <a:r>
              <a:rPr lang="es-ES" b="1" dirty="0" err="1">
                <a:latin typeface="Helvetica Neue" panose="020B0604020202020204" charset="0"/>
              </a:rPr>
              <a:t>Hyper</a:t>
            </a:r>
            <a:r>
              <a:rPr lang="es-ES" b="1" dirty="0">
                <a:latin typeface="Helvetica Neue" panose="020B0604020202020204" charset="0"/>
              </a:rPr>
              <a:t> Text </a:t>
            </a:r>
            <a:r>
              <a:rPr lang="es-ES" b="1" dirty="0" err="1">
                <a:latin typeface="Helvetica Neue" panose="020B0604020202020204" charset="0"/>
              </a:rPr>
              <a:t>Markup</a:t>
            </a:r>
            <a:r>
              <a:rPr lang="es-ES" b="1" dirty="0">
                <a:latin typeface="Helvetica Neue" panose="020B0604020202020204" charset="0"/>
              </a:rPr>
              <a:t> </a:t>
            </a:r>
            <a:r>
              <a:rPr lang="es-ES" b="1" dirty="0" err="1">
                <a:latin typeface="Helvetica Neue" panose="020B0604020202020204" charset="0"/>
              </a:rPr>
              <a:t>Language</a:t>
            </a:r>
            <a:r>
              <a:rPr lang="es-ES" b="1" dirty="0" smtClean="0">
                <a:latin typeface="Helvetica Neue" panose="020B0604020202020204" charset="0"/>
              </a:rPr>
              <a:t>.</a:t>
            </a:r>
          </a:p>
          <a:p>
            <a:endParaRPr lang="es-ES" b="1" dirty="0">
              <a:latin typeface="Helvetica Neue" panose="020B0604020202020204" charset="0"/>
            </a:endParaRPr>
          </a:p>
          <a:p>
            <a:r>
              <a:rPr lang="es-ES" b="1" dirty="0">
                <a:latin typeface="Helvetica Neue" panose="020B0604020202020204" charset="0"/>
              </a:rPr>
              <a:t>Mediante el DOM podemos acceder al contenido y estilo de cada marca del documento y modificarlo de acuerdo a algún evento</a:t>
            </a:r>
            <a:r>
              <a:rPr lang="es-ES" b="1" dirty="0" smtClean="0">
                <a:latin typeface="Helvetica Neue" panose="020B0604020202020204" charset="0"/>
              </a:rPr>
              <a:t>.</a:t>
            </a:r>
          </a:p>
          <a:p>
            <a:r>
              <a:rPr lang="es-ES" b="1" dirty="0">
                <a:latin typeface="Helvetica Neue" panose="020B0604020202020204" charset="0"/>
              </a:rPr>
              <a:t/>
            </a:r>
            <a:br>
              <a:rPr lang="es-ES" b="1" dirty="0">
                <a:latin typeface="Helvetica Neue" panose="020B0604020202020204" charset="0"/>
              </a:rPr>
            </a:br>
            <a:r>
              <a:rPr lang="es-ES" b="1" dirty="0">
                <a:latin typeface="Helvetica Neue" panose="020B0604020202020204" charset="0"/>
              </a:rPr>
              <a:t>Mediante el DOM podemos insertar, borrar, modificar marcas HTML. Podemos acceder a la hoja de estilo definida a la página y dinámicamente agregar, modificar o borrar propiedades. Todos esto sin tener que recargar la página del servidor, es decir todo se hace en el cliente (navegador) mediante JavaScript</a:t>
            </a:r>
            <a:r>
              <a:rPr lang="es-E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1565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994</Words>
  <Application>Microsoft Office PowerPoint</Application>
  <PresentationFormat>Presentación en pantalla (16:9)</PresentationFormat>
  <Paragraphs>141</Paragraphs>
  <Slides>23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23</vt:i4>
      </vt:variant>
    </vt:vector>
  </HeadingPairs>
  <TitlesOfParts>
    <vt:vector size="37" baseType="lpstr">
      <vt:lpstr>Montserrat Medium</vt:lpstr>
      <vt:lpstr>Consolas</vt:lpstr>
      <vt:lpstr>Arial</vt:lpstr>
      <vt:lpstr>Rubik</vt:lpstr>
      <vt:lpstr>Source Sans Pro</vt:lpstr>
      <vt:lpstr>Helvetica Neue Light</vt:lpstr>
      <vt:lpstr>Courier New</vt:lpstr>
      <vt:lpstr>Montserrat</vt:lpstr>
      <vt:lpstr>Helvetica Neue</vt:lpstr>
      <vt:lpstr>Montserrat SemiBold</vt:lpstr>
      <vt:lpstr>Anton</vt:lpstr>
      <vt:lpstr>Simple Light</vt:lpstr>
      <vt:lpstr>1_Simple Light</vt:lpstr>
      <vt:lpstr>2_Simple Light</vt:lpstr>
      <vt:lpstr>ESPECIALIZACIÓN REACT</vt:lpstr>
      <vt:lpstr>Presentación de PowerPoint</vt:lpstr>
      <vt:lpstr>NIVELACIÓN  HTML, CSS Y JS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REACT JS: LOS INICIOS</vt:lpstr>
      <vt:lpstr>Presentación de PowerPoint</vt:lpstr>
      <vt:lpstr>Presentación de PowerPoint</vt:lpstr>
      <vt:lpstr>Presentación de PowerPoint</vt:lpstr>
      <vt:lpstr>PROYECTO DE REPASO y TAREA 1</vt:lpstr>
      <vt:lpstr>PROYECTO FINAL</vt:lpstr>
      <vt:lpstr>PROYECTO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ESPECIALIZACIÓN REACT</dc:title>
  <dc:creator>Arbusta</dc:creator>
  <cp:lastModifiedBy>Arbusta</cp:lastModifiedBy>
  <cp:revision>11</cp:revision>
  <dcterms:modified xsi:type="dcterms:W3CDTF">2024-03-11T16:17:59Z</dcterms:modified>
</cp:coreProperties>
</file>